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"/>
  </p:notesMasterIdLst>
  <p:sldIdLst>
    <p:sldId id="256" r:id="rId2"/>
    <p:sldId id="259" r:id="rId3"/>
    <p:sldId id="260" r:id="rId4"/>
    <p:sldId id="261" r:id="rId5"/>
  </p:sldIdLst>
  <p:sldSz cx="9144000" cy="5143500" type="screen16x9"/>
  <p:notesSz cx="6858000" cy="9144000"/>
  <p:embeddedFontLst>
    <p:embeddedFont>
      <p:font typeface="Lato" panose="020F0502020204030203" pitchFamily="34" charset="0"/>
      <p:regular r:id="rId7"/>
      <p:bold r:id="rId8"/>
      <p:italic r:id="rId9"/>
      <p:boldItalic r:id="rId10"/>
    </p:embeddedFont>
    <p:embeddedFont>
      <p:font typeface="Montserrat" panose="00000500000000000000" pitchFamily="2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8518a12c59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8518a12c59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8518a12c59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8518a12c59_0_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8518a12c59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8518a12c59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rgbClr val="9898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856900" y="3893050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pic>
        <p:nvPicPr>
          <p:cNvPr id="18" name="Google Shape;1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87023" y="3157300"/>
            <a:ext cx="1956978" cy="197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MC Williams Middle School</a:t>
            </a:r>
            <a:endParaRPr b="1"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3856900" y="3893050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2023-2024</a:t>
            </a:r>
            <a:endParaRPr sz="2200" b="1"/>
          </a:p>
        </p:txBody>
      </p:sp>
      <p:sp>
        <p:nvSpPr>
          <p:cNvPr id="136" name="Google Shape;136;p13"/>
          <p:cNvSpPr txBox="1"/>
          <p:nvPr/>
        </p:nvSpPr>
        <p:spPr>
          <a:xfrm>
            <a:off x="2229900" y="2932200"/>
            <a:ext cx="46842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“The Way We Do It”</a:t>
            </a:r>
            <a:endParaRPr sz="31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" name="Video 29">
            <a:hlinkClick r:id="" action="ppaction://media"/>
            <a:extLst>
              <a:ext uri="{FF2B5EF4-FFF2-40B4-BE49-F238E27FC236}">
                <a16:creationId xmlns:a16="http://schemas.microsoft.com/office/drawing/2014/main" id="{C7CC51F2-3ED4-2190-E688-9EE04D00F6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1"/>
    </mc:Choice>
    <mc:Fallback xmlns="">
      <p:transition spd="slow" advTm="16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 txBox="1">
            <a:spLocks noGrp="1"/>
          </p:cNvSpPr>
          <p:nvPr>
            <p:ph type="body" idx="1"/>
          </p:nvPr>
        </p:nvSpPr>
        <p:spPr>
          <a:xfrm>
            <a:off x="748860" y="1204144"/>
            <a:ext cx="5556524" cy="33917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534270" indent="-457200">
              <a:buSzPct val="100000"/>
            </a:pPr>
            <a:r>
              <a:rPr lang="en" sz="3409" dirty="0">
                <a:latin typeface="Arial"/>
                <a:ea typeface="Arial"/>
                <a:cs typeface="Arial"/>
                <a:sym typeface="Arial"/>
              </a:rPr>
              <a:t>Appropriate solid shirt (6: gray, 7: navy, 8: black) with no writing or graphics.</a:t>
            </a:r>
            <a:endParaRPr sz="3409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80130" algn="l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" sz="3409" dirty="0">
                <a:latin typeface="Arial"/>
                <a:ea typeface="Arial"/>
                <a:cs typeface="Arial"/>
                <a:sym typeface="Arial"/>
              </a:rPr>
              <a:t>Pants or capri pants to the knee (denim, black, khaki) NO RIPS, TEARS, or EXPOSED SKIN </a:t>
            </a:r>
          </a:p>
          <a:p>
            <a:pPr marL="457200" lvl="0" indent="-380130" algn="l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-US" sz="3409" dirty="0">
                <a:latin typeface="Arial"/>
                <a:ea typeface="Arial"/>
                <a:cs typeface="Arial"/>
                <a:sym typeface="Arial"/>
              </a:rPr>
              <a:t>No Crocs or open back shoes (for safety purposes)</a:t>
            </a:r>
          </a:p>
          <a:p>
            <a:pPr marL="457200" lvl="0" indent="-380130" algn="l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-US" sz="3409" dirty="0">
                <a:latin typeface="Arial"/>
                <a:ea typeface="Arial"/>
                <a:cs typeface="Arial"/>
                <a:sym typeface="Arial"/>
              </a:rPr>
              <a:t>Clear or mesh backpacks only</a:t>
            </a:r>
            <a:endParaRPr sz="3409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80130" algn="l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" sz="3409" dirty="0">
                <a:latin typeface="Arial"/>
                <a:ea typeface="Arial"/>
                <a:cs typeface="Arial"/>
                <a:sym typeface="Arial"/>
              </a:rPr>
              <a:t>Hoods are not worn in halls or classrooms</a:t>
            </a:r>
          </a:p>
          <a:p>
            <a:pPr indent="-380130">
              <a:buSzPct val="100000"/>
              <a:buFont typeface="Arial"/>
              <a:buChar char="●"/>
            </a:pPr>
            <a:r>
              <a:rPr lang="en-US" sz="3400" dirty="0">
                <a:latin typeface="Arial"/>
                <a:cs typeface="Arial"/>
                <a:sym typeface="Arial"/>
              </a:rPr>
              <a:t>Teachers are checking for dress code violations each period</a:t>
            </a:r>
          </a:p>
        </p:txBody>
      </p:sp>
      <p:sp>
        <p:nvSpPr>
          <p:cNvPr id="155" name="Google Shape;155;p16"/>
          <p:cNvSpPr txBox="1">
            <a:spLocks noGrp="1"/>
          </p:cNvSpPr>
          <p:nvPr>
            <p:ph type="title"/>
          </p:nvPr>
        </p:nvSpPr>
        <p:spPr>
          <a:xfrm>
            <a:off x="1464065" y="218482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 dirty="0">
                <a:solidFill>
                  <a:srgbClr val="989898"/>
                </a:solidFill>
              </a:rPr>
              <a:t>Dress Code</a:t>
            </a:r>
            <a:endParaRPr sz="3600" b="1" u="sng" dirty="0">
              <a:solidFill>
                <a:srgbClr val="989898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409F8-B2B9-E565-FF93-3146D99E1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100" y="396895"/>
            <a:ext cx="823031" cy="9266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F2F63E-0BB3-74B3-1BCC-5CAAA5EBD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8536" y="1738266"/>
            <a:ext cx="1237595" cy="1237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FE27EB-EF9A-1408-FF20-3110D8917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6610" y="3227946"/>
            <a:ext cx="3298222" cy="12619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9A18BE-EA4E-63A5-6B91-4838028036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1449" y="382005"/>
            <a:ext cx="823031" cy="877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E913C6-C813-9E6C-9722-D644D13BB4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9283" y="1514551"/>
            <a:ext cx="908383" cy="792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675787-DBFE-8DE0-F728-09253365DE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6003" t="1" b="-5238"/>
          <a:stretch/>
        </p:blipFill>
        <p:spPr>
          <a:xfrm>
            <a:off x="8089283" y="2458043"/>
            <a:ext cx="939218" cy="769903"/>
          </a:xfrm>
          <a:prstGeom prst="rect">
            <a:avLst/>
          </a:prstGeom>
        </p:spPr>
      </p:pic>
      <p:pic>
        <p:nvPicPr>
          <p:cNvPr id="28" name="Video 27">
            <a:hlinkClick r:id="" action="ppaction://media"/>
            <a:extLst>
              <a:ext uri="{FF2B5EF4-FFF2-40B4-BE49-F238E27FC236}">
                <a16:creationId xmlns:a16="http://schemas.microsoft.com/office/drawing/2014/main" id="{20DBC90A-7E9F-ED7C-8C6E-E3E91C8435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rcRect l="21875" r="21875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09"/>
    </mc:Choice>
    <mc:Fallback xmlns="">
      <p:transition spd="slow" advTm="49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"/>
          <p:cNvSpPr txBox="1">
            <a:spLocks noGrp="1"/>
          </p:cNvSpPr>
          <p:nvPr>
            <p:ph type="title"/>
          </p:nvPr>
        </p:nvSpPr>
        <p:spPr>
          <a:xfrm>
            <a:off x="955412" y="81656"/>
            <a:ext cx="87636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u="sng" dirty="0">
                <a:solidFill>
                  <a:srgbClr val="989898"/>
                </a:solidFill>
              </a:rPr>
              <a:t>Dress Code: Offenses vs. Consequences</a:t>
            </a:r>
            <a:endParaRPr sz="2800" b="1" u="sng" dirty="0">
              <a:solidFill>
                <a:srgbClr val="989898"/>
              </a:solidFill>
            </a:endParaRPr>
          </a:p>
        </p:txBody>
      </p:sp>
      <p:sp>
        <p:nvSpPr>
          <p:cNvPr id="162" name="Google Shape;162;p17"/>
          <p:cNvSpPr txBox="1"/>
          <p:nvPr/>
        </p:nvSpPr>
        <p:spPr>
          <a:xfrm>
            <a:off x="739470" y="666020"/>
            <a:ext cx="8165990" cy="395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u="sng" dirty="0">
                <a:solidFill>
                  <a:schemeClr val="bg1"/>
                </a:solidFill>
              </a:rPr>
              <a:t>1st Offense:</a:t>
            </a:r>
            <a:r>
              <a:rPr lang="en" sz="2300" dirty="0">
                <a:solidFill>
                  <a:schemeClr val="bg1"/>
                </a:solidFill>
              </a:rPr>
              <a:t> Change clothes/shoes (if applicable), confiscate inappropriate clothes, call home, return to student EOD</a:t>
            </a:r>
            <a:endParaRPr sz="2300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solidFill>
                <a:schemeClr val="bg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300" b="1" u="sng" dirty="0">
                <a:solidFill>
                  <a:schemeClr val="bg1"/>
                </a:solidFill>
              </a:rPr>
              <a:t>2nd Offense:</a:t>
            </a:r>
            <a:r>
              <a:rPr lang="en" sz="2300" dirty="0">
                <a:solidFill>
                  <a:schemeClr val="bg1"/>
                </a:solidFill>
              </a:rPr>
              <a:t> Change clothes/shoes (if applicable), confiscate inappropriate clothes, call home, return to parent, Uniform Contract</a:t>
            </a:r>
            <a:endParaRPr sz="2300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u="sng" dirty="0">
                <a:solidFill>
                  <a:schemeClr val="bg1"/>
                </a:solidFill>
              </a:rPr>
              <a:t>3rd Offense:</a:t>
            </a:r>
            <a:r>
              <a:rPr lang="en" sz="2300" dirty="0">
                <a:solidFill>
                  <a:schemeClr val="bg1"/>
                </a:solidFill>
              </a:rPr>
              <a:t> Change clothes/shoes (if applicable), confiscate inappropriate clothes, call home, return to parent pickup, Uniform Contract, lunch detention. </a:t>
            </a:r>
            <a:endParaRPr sz="2300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</a:endParaRPr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447D84FF-390F-8F10-0C19-B826F9C9FA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22"/>
    </mc:Choice>
    <mc:Fallback xmlns="">
      <p:transition spd="slow" advTm="57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"/>
          <p:cNvSpPr txBox="1">
            <a:spLocks noGrp="1"/>
          </p:cNvSpPr>
          <p:nvPr>
            <p:ph type="body" idx="1"/>
          </p:nvPr>
        </p:nvSpPr>
        <p:spPr>
          <a:xfrm>
            <a:off x="233570" y="502530"/>
            <a:ext cx="689378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Every staff member </a:t>
            </a:r>
            <a:r>
              <a:rPr lang="en" sz="18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assists with supervision during transitions</a:t>
            </a:r>
            <a:endParaRPr sz="18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Students walk through halls at a Voice Level 0/ Single-file Line</a:t>
            </a:r>
            <a:r>
              <a:rPr lang="en" sz="18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to the right/ </a:t>
            </a:r>
            <a:r>
              <a:rPr lang="en" sz="18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Hoods Off</a:t>
            </a:r>
          </a:p>
          <a:p>
            <a:pPr marL="914400" indent="-342900">
              <a:buSzPts val="1800"/>
              <a:buFont typeface="Arial"/>
              <a:buChar char="●"/>
            </a:pPr>
            <a:r>
              <a:rPr lang="en-US" sz="18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Teachers</a:t>
            </a:r>
            <a:r>
              <a:rPr lang="en-US" sz="18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receive students</a:t>
            </a:r>
            <a:r>
              <a:rPr lang="en-US" sz="18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at threshold</a:t>
            </a:r>
            <a:r>
              <a:rPr lang="en-US" sz="18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and greet students (warm/welcoming)</a:t>
            </a:r>
          </a:p>
          <a:p>
            <a:pPr marL="914400" indent="-342900">
              <a:buSzPts val="1800"/>
              <a:buFont typeface="Arial"/>
              <a:buChar char="●"/>
            </a:pPr>
            <a:endParaRPr lang="en-US" sz="18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2400" b="1" u="sng" dirty="0">
                <a:solidFill>
                  <a:srgbClr val="989898"/>
                </a:solidFill>
                <a:latin typeface="Montserrat"/>
                <a:sym typeface="Arial"/>
              </a:rPr>
              <a:t>Dismissal Expectations:</a:t>
            </a:r>
            <a:endParaRPr sz="2400" b="1" u="sng" dirty="0">
              <a:solidFill>
                <a:srgbClr val="989898"/>
              </a:solidFill>
              <a:latin typeface="Montserrat"/>
              <a:sym typeface="Arial"/>
            </a:endParaRPr>
          </a:p>
          <a:p>
            <a:pPr marL="13716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lang="en" sz="18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Admin dismissal</a:t>
            </a:r>
            <a:r>
              <a:rPr lang="en" sz="18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-Students will </a:t>
            </a:r>
            <a:r>
              <a:rPr lang="en" sz="18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not move</a:t>
            </a:r>
            <a:r>
              <a:rPr lang="en" sz="18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until released by admin or announcement</a:t>
            </a:r>
            <a:endParaRPr sz="18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lang="en" sz="18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Teachers walk students out</a:t>
            </a:r>
            <a:r>
              <a:rPr lang="en" sz="18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of the building, o</a:t>
            </a:r>
            <a:r>
              <a:rPr lang="en" sz="18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ut of the gate</a:t>
            </a:r>
            <a:r>
              <a:rPr lang="en" sz="18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, onto the Knox St.</a:t>
            </a:r>
            <a:endParaRPr sz="18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lang="en" sz="18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We encourage students to depart safely and quickly </a:t>
            </a:r>
            <a:endParaRPr sz="18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68" name="Google Shape;168;p18"/>
          <p:cNvSpPr txBox="1">
            <a:spLocks noGrp="1"/>
          </p:cNvSpPr>
          <p:nvPr>
            <p:ph type="title"/>
          </p:nvPr>
        </p:nvSpPr>
        <p:spPr>
          <a:xfrm>
            <a:off x="1052550" y="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 dirty="0">
                <a:solidFill>
                  <a:srgbClr val="989898"/>
                </a:solidFill>
              </a:rPr>
              <a:t>Hallway Transitions</a:t>
            </a:r>
            <a:endParaRPr b="1" u="sng" dirty="0">
              <a:solidFill>
                <a:srgbClr val="989898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B409F5-DC89-7824-78D8-5A4ADB5E2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6927" y="946726"/>
            <a:ext cx="1984924" cy="1316091"/>
          </a:xfrm>
          <a:prstGeom prst="rect">
            <a:avLst/>
          </a:prstGeom>
        </p:spPr>
      </p:pic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7CA1EA69-8723-646B-6442-2BBDF443F8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32"/>
    </mc:Choice>
    <mc:Fallback xmlns="">
      <p:transition spd="slow" advTm="71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F1CF1D"/>
      </a:lt2>
      <a:accent1>
        <a:srgbClr val="002B6D"/>
      </a:accent1>
      <a:accent2>
        <a:srgbClr val="F1CF1D"/>
      </a:accent2>
      <a:accent3>
        <a:srgbClr val="B9B9B9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254</Words>
  <Application>Microsoft Office PowerPoint</Application>
  <PresentationFormat>On-screen Show (16:9)</PresentationFormat>
  <Paragraphs>25</Paragraphs>
  <Slides>4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Lato</vt:lpstr>
      <vt:lpstr>Montserrat</vt:lpstr>
      <vt:lpstr>Arial</vt:lpstr>
      <vt:lpstr>Focus</vt:lpstr>
      <vt:lpstr>MC Williams Middle School</vt:lpstr>
      <vt:lpstr>Dress Code</vt:lpstr>
      <vt:lpstr>Dress Code: Offenses vs. Consequences</vt:lpstr>
      <vt:lpstr>Hallway Transitions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 Williams Middle School</dc:title>
  <dc:creator>Green, Juanette</dc:creator>
  <cp:lastModifiedBy>Landry, Chetonya M</cp:lastModifiedBy>
  <cp:revision>3</cp:revision>
  <dcterms:modified xsi:type="dcterms:W3CDTF">2023-10-11T01:51:41Z</dcterms:modified>
</cp:coreProperties>
</file>